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07" r:id="rId2"/>
    <p:sldId id="318" r:id="rId3"/>
    <p:sldId id="308" r:id="rId4"/>
    <p:sldId id="316" r:id="rId5"/>
    <p:sldId id="310" r:id="rId6"/>
    <p:sldId id="317" r:id="rId7"/>
    <p:sldId id="319" r:id="rId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863D"/>
    <a:srgbClr val="006600"/>
    <a:srgbClr val="7F07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3" autoAdjust="0"/>
    <p:restoredTop sz="94591" autoAdjust="0"/>
  </p:normalViewPr>
  <p:slideViewPr>
    <p:cSldViewPr>
      <p:cViewPr varScale="1">
        <p:scale>
          <a:sx n="74" d="100"/>
          <a:sy n="74" d="100"/>
        </p:scale>
        <p:origin x="1622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D78FE936-E8E3-490C-9D65-3CA77AFBE9E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74011ED7-81D8-4164-A27F-A065528C83B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1BD7D55C-E898-4156-8C6C-74670680BEB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2293" name="Rectangle 5">
            <a:extLst>
              <a:ext uri="{FF2B5EF4-FFF2-40B4-BE49-F238E27FC236}">
                <a16:creationId xmlns:a16="http://schemas.microsoft.com/office/drawing/2014/main" id="{0031161D-21B3-4A4B-8935-3B7A5AA2EBD6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12294" name="Rectangle 6">
            <a:extLst>
              <a:ext uri="{FF2B5EF4-FFF2-40B4-BE49-F238E27FC236}">
                <a16:creationId xmlns:a16="http://schemas.microsoft.com/office/drawing/2014/main" id="{2DF47CD6-1CAF-4A25-8130-B71BB10016C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2295" name="Rectangle 7">
            <a:extLst>
              <a:ext uri="{FF2B5EF4-FFF2-40B4-BE49-F238E27FC236}">
                <a16:creationId xmlns:a16="http://schemas.microsoft.com/office/drawing/2014/main" id="{E9BD21D0-6B88-4E1E-93EE-FE82EB01BFA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8097200-AD55-43A7-9F5E-F9FC5495856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51057-7C33-4B19-A666-CADCC3B33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A20147-4C5A-45FA-ADC4-21A67414E2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970C8AF-D01B-4A96-87E0-252F4168017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73DFBE6-DB4A-4C49-A72C-7D80063FE3F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A454F46-8291-442B-BBEE-884CD71122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BC17E0-D86A-4FBB-8CD6-0251B6DBBBD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8562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10BEE-1BD2-4B3E-866D-1E4A5E58F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ED15B-18AF-4C64-A517-8C1CCC4D7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37ABC4A-E56B-4007-9B36-8C1E1B0D7D2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311AA41-7F63-4AE2-8FBC-EA5887A86DE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5B6ECDC-29D1-4E6C-9309-6B7A86B0F7C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21CB0B-C2D5-432B-B5E2-D031266BFB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3448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F0DF62FD-19D1-4C4A-BB2C-2F8F9FB29F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04800"/>
            <a:ext cx="82296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0D83CD2-A73D-4FCF-B265-AB558DF6B7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9906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8EB836C4-E1A6-4BE6-8326-F5536AE72910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1" name="Line 7">
            <a:extLst>
              <a:ext uri="{FF2B5EF4-FFF2-40B4-BE49-F238E27FC236}">
                <a16:creationId xmlns:a16="http://schemas.microsoft.com/office/drawing/2014/main" id="{7960D879-35B9-4510-9729-CF378C801A4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28600" y="762000"/>
            <a:ext cx="8763000" cy="0"/>
          </a:xfrm>
          <a:prstGeom prst="line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032" name="Picture 8" descr="PPT Background Network">
            <a:extLst>
              <a:ext uri="{FF2B5EF4-FFF2-40B4-BE49-F238E27FC236}">
                <a16:creationId xmlns:a16="http://schemas.microsoft.com/office/drawing/2014/main" id="{3D08AF9B-3534-4B58-BD45-D903696ADA5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4413250"/>
            <a:ext cx="3124200" cy="244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BBCF5C-A827-4F31-B30A-90B426742D65}"/>
              </a:ext>
            </a:extLst>
          </p:cNvPr>
          <p:cNvSpPr txBox="1"/>
          <p:nvPr userDrawn="1"/>
        </p:nvSpPr>
        <p:spPr>
          <a:xfrm>
            <a:off x="4419600" y="6483350"/>
            <a:ext cx="464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8DC81D0-157D-4D1A-A95A-0B23DAC71C31}" type="slidenum">
              <a:rPr lang="en-US" smtClean="0">
                <a:solidFill>
                  <a:srgbClr val="0000FF"/>
                </a:solidFill>
              </a:rPr>
              <a:t>‹#›</a:t>
            </a:fld>
            <a:r>
              <a:rPr lang="en-US" dirty="0">
                <a:solidFill>
                  <a:srgbClr val="0000FF"/>
                </a:solidFill>
              </a:rPr>
              <a:t>                                                            </a:t>
            </a:r>
            <a:fld id="{8E5F8395-B1CA-451B-98DD-1635EDDEEB68}" type="datetime10">
              <a:rPr lang="en-US" sz="800" smtClean="0">
                <a:solidFill>
                  <a:srgbClr val="0000FF"/>
                </a:solidFill>
              </a:rPr>
              <a:t>08:43</a:t>
            </a:fld>
            <a:endParaRPr lang="en-US" sz="800" dirty="0">
              <a:solidFill>
                <a:srgbClr val="0000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kern="1200">
          <a:solidFill>
            <a:srgbClr val="0000FF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00FF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00FF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00FF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00FF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00FF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00FF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00FF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00FF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200" kern="1200">
          <a:solidFill>
            <a:srgbClr val="0000FF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rgbClr val="0000FF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rgbClr val="0000FF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rgbClr val="0000FF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rgbClr val="0000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0E2FBE-DF0A-4A0C-937A-EDC526FDA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469" y="1622585"/>
            <a:ext cx="5981700" cy="2209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A1970B-2AB8-438B-9ECF-638B6D18D5BA}"/>
              </a:ext>
            </a:extLst>
          </p:cNvPr>
          <p:cNvSpPr txBox="1"/>
          <p:nvPr/>
        </p:nvSpPr>
        <p:spPr>
          <a:xfrm>
            <a:off x="878031" y="1384813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192.168.10.11                192.168.10.12           192.168.10.13       192.168.10.14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21E5B2-AF33-42B4-8C09-1FC489AC371B}"/>
              </a:ext>
            </a:extLst>
          </p:cNvPr>
          <p:cNvSpPr txBox="1"/>
          <p:nvPr/>
        </p:nvSpPr>
        <p:spPr>
          <a:xfrm>
            <a:off x="775855" y="3624590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   Access_11                 Access_12                   Access_13             Access_14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13CB4-1D16-47E9-9283-D1376E4B371E}"/>
              </a:ext>
            </a:extLst>
          </p:cNvPr>
          <p:cNvSpPr txBox="1"/>
          <p:nvPr/>
        </p:nvSpPr>
        <p:spPr>
          <a:xfrm>
            <a:off x="990601" y="3077077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</a:rPr>
              <a:t>F0/1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38A2F1-55C3-4673-9121-F10954B19751}"/>
              </a:ext>
            </a:extLst>
          </p:cNvPr>
          <p:cNvSpPr txBox="1"/>
          <p:nvPr/>
        </p:nvSpPr>
        <p:spPr>
          <a:xfrm>
            <a:off x="2743200" y="3094909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</a:rPr>
              <a:t>F0/2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51F93B-9D7B-48E6-98AD-2AFCB10CAFE5}"/>
              </a:ext>
            </a:extLst>
          </p:cNvPr>
          <p:cNvSpPr txBox="1"/>
          <p:nvPr/>
        </p:nvSpPr>
        <p:spPr>
          <a:xfrm>
            <a:off x="4282787" y="3085886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</a:rPr>
              <a:t>F0/3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B2E0BA-122F-47F9-9E77-95061BEC3D27}"/>
              </a:ext>
            </a:extLst>
          </p:cNvPr>
          <p:cNvSpPr txBox="1"/>
          <p:nvPr/>
        </p:nvSpPr>
        <p:spPr>
          <a:xfrm>
            <a:off x="6035386" y="2999341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</a:rPr>
              <a:t>F0/4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309B74-46C6-4921-9EE3-6C05519FC9F5}"/>
              </a:ext>
            </a:extLst>
          </p:cNvPr>
          <p:cNvSpPr txBox="1"/>
          <p:nvPr/>
        </p:nvSpPr>
        <p:spPr>
          <a:xfrm>
            <a:off x="5921086" y="3426426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B7DF0D-C56E-4355-961B-A85FA226DC91}"/>
              </a:ext>
            </a:extLst>
          </p:cNvPr>
          <p:cNvSpPr txBox="1"/>
          <p:nvPr/>
        </p:nvSpPr>
        <p:spPr>
          <a:xfrm>
            <a:off x="5029200" y="3411048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184356-5102-4897-9FF3-88EFBA56968E}"/>
              </a:ext>
            </a:extLst>
          </p:cNvPr>
          <p:cNvSpPr txBox="1"/>
          <p:nvPr/>
        </p:nvSpPr>
        <p:spPr>
          <a:xfrm>
            <a:off x="3352800" y="3474504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BFD947-3A45-4875-A16F-D0C5D5585894}"/>
              </a:ext>
            </a:extLst>
          </p:cNvPr>
          <p:cNvSpPr txBox="1"/>
          <p:nvPr/>
        </p:nvSpPr>
        <p:spPr>
          <a:xfrm>
            <a:off x="1582882" y="3396582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0110AF-1027-4E9A-ADF5-5D5F6F8C15EA}"/>
              </a:ext>
            </a:extLst>
          </p:cNvPr>
          <p:cNvSpPr txBox="1"/>
          <p:nvPr/>
        </p:nvSpPr>
        <p:spPr>
          <a:xfrm>
            <a:off x="4310495" y="3430030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5852B1-1452-49F6-93A7-4C405D5A8407}"/>
              </a:ext>
            </a:extLst>
          </p:cNvPr>
          <p:cNvSpPr txBox="1"/>
          <p:nvPr/>
        </p:nvSpPr>
        <p:spPr>
          <a:xfrm>
            <a:off x="2628900" y="3461416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2C91CA-DCCF-4F7B-B04F-3CE7CAFE0ED4}"/>
              </a:ext>
            </a:extLst>
          </p:cNvPr>
          <p:cNvSpPr txBox="1"/>
          <p:nvPr/>
        </p:nvSpPr>
        <p:spPr>
          <a:xfrm>
            <a:off x="800100" y="1127347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    DESK 11                     DESK 12                     DESK 13                DESK 14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4AEE44-6B5C-4A0B-B6CF-AD05D0D71C77}"/>
              </a:ext>
            </a:extLst>
          </p:cNvPr>
          <p:cNvSpPr txBox="1"/>
          <p:nvPr/>
        </p:nvSpPr>
        <p:spPr>
          <a:xfrm>
            <a:off x="266700" y="250438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            Lab 7A – Create a Physical Network with VLANs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027571-7AA8-4D99-9723-B8A183D1523B}"/>
              </a:ext>
            </a:extLst>
          </p:cNvPr>
          <p:cNvSpPr/>
          <p:nvPr/>
        </p:nvSpPr>
        <p:spPr bwMode="auto">
          <a:xfrm>
            <a:off x="878031" y="4724400"/>
            <a:ext cx="7732569" cy="1981200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this lab we are going to create a VLAN topology using the racked switches.  Follow directions carefully and test connections/configurations after each step to isolate problems early!  Note we have 6 groups of desks; the instructions are for desks 11-14, follow the same convention for other desks.  		11,12,13,14	   21,22,23,24</a:t>
            </a:r>
            <a:b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			31,32,33,34	   41,42,43,44</a:t>
            </a:r>
            <a:b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		              51,52,53,54	   61.62,63,64 </a:t>
            </a:r>
            <a:b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8ABF0E-0CBA-4C90-BEF6-B5B86ED86CB7}"/>
              </a:ext>
            </a:extLst>
          </p:cNvPr>
          <p:cNvSpPr/>
          <p:nvPr/>
        </p:nvSpPr>
        <p:spPr bwMode="auto">
          <a:xfrm>
            <a:off x="685800" y="990600"/>
            <a:ext cx="1563832" cy="3429000"/>
          </a:xfrm>
          <a:prstGeom prst="rect">
            <a:avLst/>
          </a:prstGeom>
          <a:solidFill>
            <a:schemeClr val="accent1">
              <a:alpha val="21000"/>
            </a:schemeClr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EF14B9-A632-4DF6-B5A0-AD43A23E9F10}"/>
              </a:ext>
            </a:extLst>
          </p:cNvPr>
          <p:cNvSpPr/>
          <p:nvPr/>
        </p:nvSpPr>
        <p:spPr bwMode="auto">
          <a:xfrm>
            <a:off x="4301837" y="985338"/>
            <a:ext cx="1336963" cy="3429000"/>
          </a:xfrm>
          <a:prstGeom prst="rect">
            <a:avLst/>
          </a:prstGeom>
          <a:solidFill>
            <a:schemeClr val="accent1">
              <a:alpha val="21000"/>
            </a:schemeClr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23DE69-72E8-4CA8-BF64-10AEE16D6F63}"/>
              </a:ext>
            </a:extLst>
          </p:cNvPr>
          <p:cNvSpPr/>
          <p:nvPr/>
        </p:nvSpPr>
        <p:spPr bwMode="auto">
          <a:xfrm>
            <a:off x="2473903" y="988098"/>
            <a:ext cx="1559503" cy="3429000"/>
          </a:xfrm>
          <a:prstGeom prst="rect">
            <a:avLst/>
          </a:prstGeom>
          <a:solidFill>
            <a:srgbClr val="FF0000">
              <a:alpha val="26000"/>
            </a:srgbClr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67005ED-4577-4F75-8B48-AC790FD5428A}"/>
              </a:ext>
            </a:extLst>
          </p:cNvPr>
          <p:cNvSpPr/>
          <p:nvPr/>
        </p:nvSpPr>
        <p:spPr bwMode="auto">
          <a:xfrm>
            <a:off x="5837958" y="985338"/>
            <a:ext cx="1488497" cy="3429000"/>
          </a:xfrm>
          <a:prstGeom prst="rect">
            <a:avLst/>
          </a:prstGeom>
          <a:solidFill>
            <a:srgbClr val="FF0000">
              <a:alpha val="26000"/>
            </a:srgbClr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41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0E2FBE-DF0A-4A0C-937A-EDC526FDA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137" y="1041327"/>
            <a:ext cx="4295198" cy="15867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21E5B2-AF33-42B4-8C09-1FC489AC371B}"/>
              </a:ext>
            </a:extLst>
          </p:cNvPr>
          <p:cNvSpPr txBox="1"/>
          <p:nvPr/>
        </p:nvSpPr>
        <p:spPr>
          <a:xfrm>
            <a:off x="-89517" y="2474199"/>
            <a:ext cx="7048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    Access_11            Access_12             Access_13         Access_14    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2C91CA-DCCF-4F7B-B04F-3CE7CAFE0ED4}"/>
              </a:ext>
            </a:extLst>
          </p:cNvPr>
          <p:cNvSpPr txBox="1"/>
          <p:nvPr/>
        </p:nvSpPr>
        <p:spPr>
          <a:xfrm>
            <a:off x="-76200" y="899564"/>
            <a:ext cx="7048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     DESK 11                 DESK 12               DESK 13            DESK 14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4AEE44-6B5C-4A0B-B6CF-AD05D0D71C77}"/>
              </a:ext>
            </a:extLst>
          </p:cNvPr>
          <p:cNvSpPr txBox="1"/>
          <p:nvPr/>
        </p:nvSpPr>
        <p:spPr>
          <a:xfrm>
            <a:off x="266700" y="250438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Step 1 – Console into your switch and reset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360058-E683-49C4-B021-FAA287DE37EE}"/>
              </a:ext>
            </a:extLst>
          </p:cNvPr>
          <p:cNvSpPr/>
          <p:nvPr/>
        </p:nvSpPr>
        <p:spPr bwMode="auto">
          <a:xfrm>
            <a:off x="1066800" y="3048000"/>
            <a:ext cx="5613091" cy="1905000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buAutoNum type="arabicPeriod"/>
            </a:pPr>
            <a:r>
              <a:rPr lang="en-US" sz="1600" dirty="0"/>
              <a:t>Console into your switch – Table Port 2 to PC serial port</a:t>
            </a:r>
          </a:p>
          <a:p>
            <a:pPr marL="342900" indent="-342900">
              <a:buAutoNum type="arabicPeriod"/>
            </a:pPr>
            <a:r>
              <a:rPr lang="en-US" sz="1600" dirty="0"/>
              <a:t>Run Putty (select SERIAL port)  &amp; hit enter </a:t>
            </a:r>
          </a:p>
          <a:p>
            <a:pPr marL="342900" indent="-342900">
              <a:buAutoNum type="arabicPeriod"/>
            </a:pPr>
            <a:r>
              <a:rPr lang="en-US" sz="1600" dirty="0"/>
              <a:t>Do NOT run the “initial configuration dialog”! </a:t>
            </a:r>
          </a:p>
          <a:p>
            <a:pPr marL="342900" indent="-342900">
              <a:buAutoNum type="arabicPeriod"/>
            </a:pPr>
            <a:r>
              <a:rPr lang="en-US" sz="1600" dirty="0"/>
              <a:t>"SHOW FLASH" – if VLAN.DAT is present: </a:t>
            </a:r>
            <a:br>
              <a:rPr lang="en-US" sz="1600" dirty="0"/>
            </a:br>
            <a:r>
              <a:rPr lang="en-US" sz="1600" dirty="0"/>
              <a:t>    "DELETE VLAN. DAT“ (in enable mode)</a:t>
            </a:r>
          </a:p>
          <a:p>
            <a:pPr marL="342900" indent="-342900">
              <a:buAutoNum type="arabicPeriod"/>
            </a:pPr>
            <a:r>
              <a:rPr lang="en-US" sz="1600" dirty="0"/>
              <a:t>"WRITE ERASE" – what does this command do?</a:t>
            </a:r>
          </a:p>
          <a:p>
            <a:pPr marL="342900" indent="-342900">
              <a:buAutoNum type="arabicPeriod"/>
            </a:pPr>
            <a:r>
              <a:rPr lang="en-US" sz="1600" dirty="0"/>
              <a:t>"RELOAD"</a:t>
            </a:r>
            <a:br>
              <a:rPr lang="en-US" sz="1600" dirty="0"/>
            </a:br>
            <a:endParaRPr lang="en-US" sz="1600" dirty="0"/>
          </a:p>
          <a:p>
            <a:pPr marL="342900" indent="-342900">
              <a:buAutoNum type="arabicPeriod"/>
            </a:pP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464757-39E4-470C-8E3B-487F3CC75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9891" y="973935"/>
            <a:ext cx="2185017" cy="16387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E3940A-E1B4-4C94-A2F7-D2E32A761E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1850" y="2819400"/>
            <a:ext cx="1790700" cy="23754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B8158E7-0231-459F-8387-3B9E907EF5D1}"/>
              </a:ext>
            </a:extLst>
          </p:cNvPr>
          <p:cNvSpPr/>
          <p:nvPr/>
        </p:nvSpPr>
        <p:spPr bwMode="auto">
          <a:xfrm>
            <a:off x="4330082" y="5958436"/>
            <a:ext cx="4699617" cy="518564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manual reload of switch: Hold MODE Button &gt; 3 seconds. LED's start blinking. Continue holding button until blinking stops.</a:t>
            </a:r>
          </a:p>
        </p:txBody>
      </p:sp>
    </p:spTree>
    <p:extLst>
      <p:ext uri="{BB962C8B-B14F-4D97-AF65-F5344CB8AC3E}">
        <p14:creationId xmlns:p14="http://schemas.microsoft.com/office/powerpoint/2010/main" val="3768646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0E2FBE-DF0A-4A0C-937A-EDC526FDA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137" y="1041327"/>
            <a:ext cx="4295198" cy="15867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21E5B2-AF33-42B4-8C09-1FC489AC371B}"/>
              </a:ext>
            </a:extLst>
          </p:cNvPr>
          <p:cNvSpPr txBox="1"/>
          <p:nvPr/>
        </p:nvSpPr>
        <p:spPr>
          <a:xfrm>
            <a:off x="-89517" y="2474199"/>
            <a:ext cx="7048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    Access_11            Access_12             Access_13         Access_14  </a:t>
            </a:r>
            <a:br>
              <a:rPr lang="en-US" sz="1200" dirty="0"/>
            </a:br>
            <a:r>
              <a:rPr lang="en-US" sz="1200" dirty="0"/>
              <a:t>    Access_21            Access_22             Access_23         Access_24</a:t>
            </a:r>
            <a:br>
              <a:rPr lang="en-US" sz="1200" dirty="0"/>
            </a:br>
            <a:r>
              <a:rPr lang="en-US" sz="1200" dirty="0"/>
              <a:t>    Access_31            Access_32             Access_33         Access_34</a:t>
            </a:r>
            <a:br>
              <a:rPr lang="en-US" sz="1200" dirty="0"/>
            </a:br>
            <a:r>
              <a:rPr lang="en-US" sz="1200" dirty="0"/>
              <a:t>    Access_41            Access_42             Access_43         Access_44 </a:t>
            </a:r>
            <a:br>
              <a:rPr lang="en-US" sz="1200" dirty="0"/>
            </a:br>
            <a:r>
              <a:rPr lang="en-US" sz="1200" dirty="0"/>
              <a:t>    Access_51            Access_52             Access_53         Access_54</a:t>
            </a:r>
            <a:br>
              <a:rPr lang="en-US" sz="1200" dirty="0"/>
            </a:br>
            <a:r>
              <a:rPr lang="en-US" sz="1200" dirty="0"/>
              <a:t>    Access_61            Access_62             Access_63         Access_64                          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2C91CA-DCCF-4F7B-B04F-3CE7CAFE0ED4}"/>
              </a:ext>
            </a:extLst>
          </p:cNvPr>
          <p:cNvSpPr txBox="1"/>
          <p:nvPr/>
        </p:nvSpPr>
        <p:spPr>
          <a:xfrm>
            <a:off x="-76200" y="899564"/>
            <a:ext cx="7048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     DESK 11                 DESK 12               DESK 13            DESK 14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4AEE44-6B5C-4A0B-B6CF-AD05D0D71C77}"/>
              </a:ext>
            </a:extLst>
          </p:cNvPr>
          <p:cNvSpPr txBox="1"/>
          <p:nvPr/>
        </p:nvSpPr>
        <p:spPr>
          <a:xfrm>
            <a:off x="266700" y="250438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Step 2 – Configure your switch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360058-E683-49C4-B021-FAA287DE37EE}"/>
              </a:ext>
            </a:extLst>
          </p:cNvPr>
          <p:cNvSpPr/>
          <p:nvPr/>
        </p:nvSpPr>
        <p:spPr bwMode="auto">
          <a:xfrm>
            <a:off x="1345892" y="3784454"/>
            <a:ext cx="5613091" cy="2616346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buAutoNum type="arabicPeriod"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Name the switch </a:t>
            </a:r>
            <a:r>
              <a:rPr lang="en-US" sz="1600" dirty="0"/>
              <a:t>“Access_##”   where ## is your workstation number </a:t>
            </a:r>
          </a:p>
          <a:p>
            <a:pPr marL="342900" indent="-342900">
              <a:buAutoNum type="arabicPeriod"/>
            </a:pPr>
            <a:r>
              <a:rPr lang="en-US" sz="1600" dirty="0"/>
              <a:t>Set the banner message to “This switch configured by </a:t>
            </a:r>
            <a:r>
              <a:rPr lang="en-US" sz="1600" i="1" dirty="0" err="1"/>
              <a:t>yourname</a:t>
            </a:r>
            <a:r>
              <a:rPr lang="en-US" sz="1600" i="1" dirty="0"/>
              <a:t>!”</a:t>
            </a:r>
          </a:p>
          <a:p>
            <a:pPr marL="342900" indent="-342900">
              <a:buAutoNum type="arabicPeriod"/>
            </a:pPr>
            <a:r>
              <a:rPr lang="en-US" sz="1600" dirty="0"/>
              <a:t>Configure so that any invalid commands entered won’t be assumed to be an IP address</a:t>
            </a:r>
          </a:p>
          <a:p>
            <a:pPr marL="342900" indent="-342900">
              <a:buAutoNum type="arabicPeriod"/>
            </a:pPr>
            <a:r>
              <a:rPr lang="en-US" sz="1600" dirty="0"/>
              <a:t>Empty the MAC address table </a:t>
            </a:r>
          </a:p>
          <a:p>
            <a:pPr marL="342900" indent="-342900">
              <a:buAutoNum type="arabicPeriod"/>
            </a:pPr>
            <a:r>
              <a:rPr lang="en-US" sz="1600" dirty="0"/>
              <a:t>Set the CLOCK </a:t>
            </a:r>
            <a:r>
              <a:rPr lang="en-US" sz="1600" dirty="0" err="1"/>
              <a:t>timezone</a:t>
            </a:r>
            <a:r>
              <a:rPr lang="en-US" sz="1600" dirty="0"/>
              <a:t> to “NYT” 5 hours less than UTC</a:t>
            </a:r>
          </a:p>
          <a:p>
            <a:pPr marL="342900" indent="-342900">
              <a:buAutoNum type="arabicPeriod"/>
            </a:pPr>
            <a:r>
              <a:rPr lang="en-US" sz="1600" dirty="0"/>
              <a:t>Turn off CDP for the switch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464757-39E4-470C-8E3B-487F3CC75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9891" y="973935"/>
            <a:ext cx="2185017" cy="16387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E3940A-E1B4-4C94-A2F7-D2E32A761E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1850" y="2819400"/>
            <a:ext cx="1790700" cy="237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844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0E2FBE-DF0A-4A0C-937A-EDC526FDA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859" y="1295400"/>
            <a:ext cx="5981700" cy="2209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21E5B2-AF33-42B4-8C09-1FC489AC371B}"/>
              </a:ext>
            </a:extLst>
          </p:cNvPr>
          <p:cNvSpPr txBox="1"/>
          <p:nvPr/>
        </p:nvSpPr>
        <p:spPr>
          <a:xfrm>
            <a:off x="24245" y="3297405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   Access_11                 Access_12                   Access_13             Access_14    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2C91CA-DCCF-4F7B-B04F-3CE7CAFE0ED4}"/>
              </a:ext>
            </a:extLst>
          </p:cNvPr>
          <p:cNvSpPr txBox="1"/>
          <p:nvPr/>
        </p:nvSpPr>
        <p:spPr>
          <a:xfrm>
            <a:off x="48490" y="800162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    DESK 11                     DESK 12                     DESK 13                DESK 14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4AEE44-6B5C-4A0B-B6CF-AD05D0D71C77}"/>
              </a:ext>
            </a:extLst>
          </p:cNvPr>
          <p:cNvSpPr txBox="1"/>
          <p:nvPr/>
        </p:nvSpPr>
        <p:spPr>
          <a:xfrm>
            <a:off x="266700" y="250438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Step 3 – Connect your PC to the network via a PORT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360058-E683-49C4-B021-FAA287DE37EE}"/>
              </a:ext>
            </a:extLst>
          </p:cNvPr>
          <p:cNvSpPr/>
          <p:nvPr/>
        </p:nvSpPr>
        <p:spPr bwMode="auto">
          <a:xfrm>
            <a:off x="382024" y="3704707"/>
            <a:ext cx="4817917" cy="3129937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buAutoNum type="arabicPeriod"/>
            </a:pPr>
            <a:r>
              <a:rPr lang="en-US" sz="1600" dirty="0"/>
              <a:t>Disable the current Ethernet adapter </a:t>
            </a:r>
          </a:p>
          <a:p>
            <a:pPr marL="342900" indent="-342900">
              <a:buAutoNum type="arabicPeriod"/>
            </a:pPr>
            <a:r>
              <a:rPr lang="en-US" sz="1600" dirty="0"/>
              <a:t>Enable Ethernet 2 – and configure your </a:t>
            </a:r>
            <a:br>
              <a:rPr lang="en-US" sz="1600" dirty="0"/>
            </a:br>
            <a:r>
              <a:rPr lang="en-US" sz="1600" dirty="0"/>
              <a:t>IP address as 192.168.10.##</a:t>
            </a:r>
          </a:p>
          <a:p>
            <a:pPr marL="342900" indent="-342900">
              <a:buAutoNum type="arabicPeriod"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Connect </a:t>
            </a:r>
            <a:r>
              <a:rPr lang="en-US" sz="1600" dirty="0"/>
              <a:t>Ethernet cable from table port 5 </a:t>
            </a:r>
            <a:br>
              <a:rPr lang="en-US" sz="1600" dirty="0"/>
            </a:br>
            <a:r>
              <a:rPr lang="en-US" sz="1600" dirty="0"/>
              <a:t>to PC’s second Ethernet port</a:t>
            </a:r>
          </a:p>
          <a:p>
            <a:pPr marL="342900" indent="-342900">
              <a:buAutoNum type="arabicPeriod"/>
            </a:pPr>
            <a:r>
              <a:rPr lang="en-US" sz="1600" dirty="0"/>
              <a:t>Connect Ethernet cable from Rack port 5 </a:t>
            </a:r>
            <a:br>
              <a:rPr lang="en-US" sz="1600" dirty="0"/>
            </a:br>
            <a:r>
              <a:rPr lang="en-US" sz="1600" dirty="0"/>
              <a:t>To switch  port X  </a:t>
            </a:r>
            <a:br>
              <a:rPr lang="en-US" sz="1600" dirty="0"/>
            </a:br>
            <a:r>
              <a:rPr lang="en-US" sz="1600" dirty="0"/>
              <a:t> (ex table 3</a:t>
            </a:r>
            <a:r>
              <a:rPr lang="en-US" sz="1600" dirty="0">
                <a:solidFill>
                  <a:srgbClr val="0000FF"/>
                </a:solidFill>
              </a:rPr>
              <a:t>1</a:t>
            </a:r>
            <a:r>
              <a:rPr lang="en-US" sz="1600" dirty="0"/>
              <a:t> to </a:t>
            </a:r>
            <a:r>
              <a:rPr lang="en-US" sz="1600" dirty="0">
                <a:solidFill>
                  <a:srgbClr val="0000FF"/>
                </a:solidFill>
              </a:rPr>
              <a:t>1, </a:t>
            </a:r>
            <a:r>
              <a:rPr lang="en-US" sz="1600" dirty="0"/>
              <a:t>3</a:t>
            </a:r>
            <a:r>
              <a:rPr lang="en-US" sz="1600" dirty="0">
                <a:solidFill>
                  <a:srgbClr val="0000FF"/>
                </a:solidFill>
              </a:rPr>
              <a:t>2</a:t>
            </a:r>
            <a:r>
              <a:rPr lang="en-US" sz="1600" dirty="0"/>
              <a:t> to </a:t>
            </a:r>
            <a:r>
              <a:rPr lang="en-US" sz="1600" dirty="0">
                <a:solidFill>
                  <a:srgbClr val="0000FF"/>
                </a:solidFill>
              </a:rPr>
              <a:t>2, </a:t>
            </a:r>
            <a:r>
              <a:rPr lang="en-US" sz="1600" dirty="0"/>
              <a:t>3</a:t>
            </a:r>
            <a:r>
              <a:rPr lang="en-US" sz="1600" dirty="0">
                <a:solidFill>
                  <a:srgbClr val="0000FF"/>
                </a:solidFill>
              </a:rPr>
              <a:t>3</a:t>
            </a:r>
            <a:r>
              <a:rPr lang="en-US" sz="1600" dirty="0"/>
              <a:t> to </a:t>
            </a:r>
            <a:r>
              <a:rPr lang="en-US" sz="1600" dirty="0">
                <a:solidFill>
                  <a:srgbClr val="0000FF"/>
                </a:solidFill>
              </a:rPr>
              <a:t>3, </a:t>
            </a:r>
            <a:r>
              <a:rPr lang="en-US" sz="1600" dirty="0"/>
              <a:t>3</a:t>
            </a:r>
            <a:r>
              <a:rPr lang="en-US" sz="1600" dirty="0">
                <a:solidFill>
                  <a:srgbClr val="0000FF"/>
                </a:solidFill>
              </a:rPr>
              <a:t>4</a:t>
            </a:r>
            <a:r>
              <a:rPr lang="en-US" sz="1600" dirty="0"/>
              <a:t> to </a:t>
            </a:r>
            <a:r>
              <a:rPr lang="en-US" sz="1600" dirty="0">
                <a:solidFill>
                  <a:srgbClr val="0000FF"/>
                </a:solidFill>
              </a:rPr>
              <a:t>4.</a:t>
            </a:r>
          </a:p>
          <a:p>
            <a:pPr marL="342900" indent="-342900">
              <a:buAutoNum type="arabicPeriod"/>
            </a:pPr>
            <a:r>
              <a:rPr lang="en-US" sz="1600" dirty="0"/>
              <a:t>Ensure status light turns green!</a:t>
            </a:r>
          </a:p>
          <a:p>
            <a:pPr marL="342900" indent="-342900">
              <a:buAutoNum type="arabicPeriod"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effectLst/>
              </a:rPr>
              <a:t>Ping your own IP address!  (may need time)</a:t>
            </a:r>
          </a:p>
          <a:p>
            <a:pPr marL="342900" indent="-342900">
              <a:buAutoNum type="arabicPeriod"/>
            </a:pPr>
            <a:r>
              <a:rPr lang="en-US" sz="1600" dirty="0"/>
              <a:t>Label F0 ports either “Unused” or “Desk_##”</a:t>
            </a:r>
          </a:p>
          <a:p>
            <a:pPr marL="342900" indent="-342900">
              <a:buAutoNum type="arabicPeriod"/>
            </a:pPr>
            <a:r>
              <a:rPr lang="en-US" sz="1600" dirty="0"/>
              <a:t>Shutdown unused F0 ports </a:t>
            </a:r>
            <a:br>
              <a:rPr lang="en-US" sz="1600" dirty="0"/>
            </a:br>
            <a:r>
              <a:rPr lang="en-US" sz="1600" dirty="0"/>
              <a:t> </a:t>
            </a:r>
            <a:endParaRPr kumimoji="0" lang="en-US" sz="16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FB427D-3172-4960-9313-B69B9DE8906C}"/>
              </a:ext>
            </a:extLst>
          </p:cNvPr>
          <p:cNvSpPr txBox="1"/>
          <p:nvPr/>
        </p:nvSpPr>
        <p:spPr>
          <a:xfrm>
            <a:off x="24245" y="1058172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</a:rPr>
              <a:t>192.168.10.11                192.168.10.12           192.168.10.13       192.168.10.14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776E06-2447-49BF-B238-BFB3A484634D}"/>
              </a:ext>
            </a:extLst>
          </p:cNvPr>
          <p:cNvSpPr txBox="1"/>
          <p:nvPr/>
        </p:nvSpPr>
        <p:spPr>
          <a:xfrm>
            <a:off x="238991" y="2749892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</a:rPr>
              <a:t>F0/1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35228C-7CF1-4C23-BEB3-C447C103AAF6}"/>
              </a:ext>
            </a:extLst>
          </p:cNvPr>
          <p:cNvSpPr txBox="1"/>
          <p:nvPr/>
        </p:nvSpPr>
        <p:spPr>
          <a:xfrm>
            <a:off x="1991590" y="276772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</a:rPr>
              <a:t>F0/2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CD98C8-17DA-4B6D-809F-D1A8A6740F76}"/>
              </a:ext>
            </a:extLst>
          </p:cNvPr>
          <p:cNvSpPr txBox="1"/>
          <p:nvPr/>
        </p:nvSpPr>
        <p:spPr>
          <a:xfrm>
            <a:off x="3531177" y="2758701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</a:rPr>
              <a:t>F0/3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6800B1-BC64-46F8-950A-A7DA78975EB2}"/>
              </a:ext>
            </a:extLst>
          </p:cNvPr>
          <p:cNvSpPr txBox="1"/>
          <p:nvPr/>
        </p:nvSpPr>
        <p:spPr>
          <a:xfrm>
            <a:off x="5283776" y="2672156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</a:rPr>
              <a:t>F0/4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274366-42B9-4F79-A61E-41F6AA3BC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941" y="4045011"/>
            <a:ext cx="3745608" cy="20488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6440BF-D6BD-493B-BB73-91A4D5646775}"/>
              </a:ext>
            </a:extLst>
          </p:cNvPr>
          <p:cNvSpPr txBox="1"/>
          <p:nvPr/>
        </p:nvSpPr>
        <p:spPr>
          <a:xfrm>
            <a:off x="6897831" y="2672156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Rack Port 5              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BB3F819-4D43-4301-AAB6-A4E8D5586E66}"/>
              </a:ext>
            </a:extLst>
          </p:cNvPr>
          <p:cNvCxnSpPr>
            <a:cxnSpLocks/>
            <a:stCxn id="5" idx="2"/>
          </p:cNvCxnSpPr>
          <p:nvPr/>
        </p:nvCxnSpPr>
        <p:spPr bwMode="auto">
          <a:xfrm flipH="1">
            <a:off x="6380018" y="3041488"/>
            <a:ext cx="1241713" cy="19600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AD414C7-1C43-4722-97CE-712285BDB4A7}"/>
              </a:ext>
            </a:extLst>
          </p:cNvPr>
          <p:cNvSpPr txBox="1"/>
          <p:nvPr/>
        </p:nvSpPr>
        <p:spPr>
          <a:xfrm>
            <a:off x="6281303" y="6465312"/>
            <a:ext cx="1955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Switch Ports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E7211D5-5B98-4967-BB1C-CB81C0993BC8}"/>
              </a:ext>
            </a:extLst>
          </p:cNvPr>
          <p:cNvCxnSpPr>
            <a:stCxn id="19" idx="0"/>
          </p:cNvCxnSpPr>
          <p:nvPr/>
        </p:nvCxnSpPr>
        <p:spPr bwMode="auto">
          <a:xfrm flipV="1">
            <a:off x="7258915" y="5715000"/>
            <a:ext cx="132485" cy="75031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918598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0E2FBE-DF0A-4A0C-937A-EDC526FDA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462" y="1371600"/>
            <a:ext cx="5981700" cy="2209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A1970B-2AB8-438B-9ECF-638B6D18D5BA}"/>
              </a:ext>
            </a:extLst>
          </p:cNvPr>
          <p:cNvSpPr txBox="1"/>
          <p:nvPr/>
        </p:nvSpPr>
        <p:spPr>
          <a:xfrm>
            <a:off x="-25976" y="1133828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192.168.10.11                192.168.10.12           192.168.10.13       192.168.10.14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21E5B2-AF33-42B4-8C09-1FC489AC371B}"/>
              </a:ext>
            </a:extLst>
          </p:cNvPr>
          <p:cNvSpPr txBox="1"/>
          <p:nvPr/>
        </p:nvSpPr>
        <p:spPr>
          <a:xfrm>
            <a:off x="-128152" y="3373605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   Access_11                 Access_12                   Access_13             Access_14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13CB4-1D16-47E9-9283-D1376E4B371E}"/>
              </a:ext>
            </a:extLst>
          </p:cNvPr>
          <p:cNvSpPr txBox="1"/>
          <p:nvPr/>
        </p:nvSpPr>
        <p:spPr>
          <a:xfrm>
            <a:off x="86594" y="2826092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F0/1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38A2F1-55C3-4673-9121-F10954B19751}"/>
              </a:ext>
            </a:extLst>
          </p:cNvPr>
          <p:cNvSpPr txBox="1"/>
          <p:nvPr/>
        </p:nvSpPr>
        <p:spPr>
          <a:xfrm>
            <a:off x="1839193" y="2843924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F0/2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51F93B-9D7B-48E6-98AD-2AFCB10CAFE5}"/>
              </a:ext>
            </a:extLst>
          </p:cNvPr>
          <p:cNvSpPr txBox="1"/>
          <p:nvPr/>
        </p:nvSpPr>
        <p:spPr>
          <a:xfrm>
            <a:off x="3378780" y="2834901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F0/3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B2E0BA-122F-47F9-9E77-95061BEC3D27}"/>
              </a:ext>
            </a:extLst>
          </p:cNvPr>
          <p:cNvSpPr txBox="1"/>
          <p:nvPr/>
        </p:nvSpPr>
        <p:spPr>
          <a:xfrm>
            <a:off x="5131379" y="2748356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F0/4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309B74-46C6-4921-9EE3-6C05519FC9F5}"/>
              </a:ext>
            </a:extLst>
          </p:cNvPr>
          <p:cNvSpPr txBox="1"/>
          <p:nvPr/>
        </p:nvSpPr>
        <p:spPr>
          <a:xfrm>
            <a:off x="5017079" y="3175441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B7DF0D-C56E-4355-961B-A85FA226DC91}"/>
              </a:ext>
            </a:extLst>
          </p:cNvPr>
          <p:cNvSpPr txBox="1"/>
          <p:nvPr/>
        </p:nvSpPr>
        <p:spPr>
          <a:xfrm>
            <a:off x="4125193" y="3160063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184356-5102-4897-9FF3-88EFBA56968E}"/>
              </a:ext>
            </a:extLst>
          </p:cNvPr>
          <p:cNvSpPr txBox="1"/>
          <p:nvPr/>
        </p:nvSpPr>
        <p:spPr>
          <a:xfrm>
            <a:off x="2448793" y="3223519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BFD947-3A45-4875-A16F-D0C5D5585894}"/>
              </a:ext>
            </a:extLst>
          </p:cNvPr>
          <p:cNvSpPr txBox="1"/>
          <p:nvPr/>
        </p:nvSpPr>
        <p:spPr>
          <a:xfrm>
            <a:off x="678875" y="3145597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0110AF-1027-4E9A-ADF5-5D5F6F8C15EA}"/>
              </a:ext>
            </a:extLst>
          </p:cNvPr>
          <p:cNvSpPr txBox="1"/>
          <p:nvPr/>
        </p:nvSpPr>
        <p:spPr>
          <a:xfrm>
            <a:off x="3406488" y="3179045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5852B1-1452-49F6-93A7-4C405D5A8407}"/>
              </a:ext>
            </a:extLst>
          </p:cNvPr>
          <p:cNvSpPr txBox="1"/>
          <p:nvPr/>
        </p:nvSpPr>
        <p:spPr>
          <a:xfrm>
            <a:off x="1724893" y="3210431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G0/1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2C91CA-DCCF-4F7B-B04F-3CE7CAFE0ED4}"/>
              </a:ext>
            </a:extLst>
          </p:cNvPr>
          <p:cNvSpPr txBox="1"/>
          <p:nvPr/>
        </p:nvSpPr>
        <p:spPr>
          <a:xfrm>
            <a:off x="-103907" y="876362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    DESK 11                     DESK 12                     DESK 13                DESK 14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4AEE44-6B5C-4A0B-B6CF-AD05D0D71C77}"/>
              </a:ext>
            </a:extLst>
          </p:cNvPr>
          <p:cNvSpPr txBox="1"/>
          <p:nvPr/>
        </p:nvSpPr>
        <p:spPr>
          <a:xfrm>
            <a:off x="266700" y="250438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Step 4 – Connect switches together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500A65-B387-4887-B156-3AEEE5AF4322}"/>
              </a:ext>
            </a:extLst>
          </p:cNvPr>
          <p:cNvSpPr/>
          <p:nvPr/>
        </p:nvSpPr>
        <p:spPr bwMode="auto">
          <a:xfrm>
            <a:off x="609600" y="4114800"/>
            <a:ext cx="5791200" cy="1467992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buAutoNum type="arabicPeriod"/>
            </a:pPr>
            <a:r>
              <a:rPr lang="en-US" dirty="0"/>
              <a:t>Cable switch to switch with </a:t>
            </a:r>
            <a:r>
              <a:rPr lang="en-US" dirty="0" err="1"/>
              <a:t>GigabitEthernet</a:t>
            </a:r>
            <a:r>
              <a:rPr lang="en-US" dirty="0"/>
              <a:t> cable</a:t>
            </a:r>
            <a:br>
              <a:rPr lang="en-US" dirty="0"/>
            </a:br>
            <a:r>
              <a:rPr lang="en-US" dirty="0"/>
              <a:t>G/02 to G0/1 </a:t>
            </a:r>
          </a:p>
          <a:p>
            <a:pPr marL="342900" indent="-342900">
              <a:buAutoNum type="arabicPeriod"/>
            </a:pPr>
            <a:r>
              <a:rPr lang="en-US" dirty="0"/>
              <a:t>Ensure status lights turn green!</a:t>
            </a:r>
          </a:p>
          <a:p>
            <a:pPr marL="342900" indent="-342900">
              <a:buAutoNum type="arabicPeriod"/>
            </a:pPr>
            <a:r>
              <a:rPr lang="en-US" dirty="0"/>
              <a:t>SHOW INTERFACES STATUS </a:t>
            </a:r>
          </a:p>
          <a:p>
            <a:pPr marL="342900" indent="-342900">
              <a:buAutoNum type="arabicPeriod"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effectLst/>
              </a:rPr>
              <a:t>Ping every device on the network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CEA729-0D49-4844-B799-E59D24A0C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5135" y="2727485"/>
            <a:ext cx="2552439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78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0E2FBE-DF0A-4A0C-937A-EDC526FDA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469" y="1622585"/>
            <a:ext cx="5981700" cy="2209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A1970B-2AB8-438B-9ECF-638B6D18D5BA}"/>
              </a:ext>
            </a:extLst>
          </p:cNvPr>
          <p:cNvSpPr txBox="1"/>
          <p:nvPr/>
        </p:nvSpPr>
        <p:spPr>
          <a:xfrm>
            <a:off x="878031" y="1384813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192.168.10.11                192.168.10.12           192.168.10.13       192.168.10.14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21E5B2-AF33-42B4-8C09-1FC489AC371B}"/>
              </a:ext>
            </a:extLst>
          </p:cNvPr>
          <p:cNvSpPr txBox="1"/>
          <p:nvPr/>
        </p:nvSpPr>
        <p:spPr>
          <a:xfrm>
            <a:off x="775855" y="3624590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   Access_11                 Access_12                   Access_13             Access_14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13CB4-1D16-47E9-9283-D1376E4B371E}"/>
              </a:ext>
            </a:extLst>
          </p:cNvPr>
          <p:cNvSpPr txBox="1"/>
          <p:nvPr/>
        </p:nvSpPr>
        <p:spPr>
          <a:xfrm>
            <a:off x="990601" y="3077077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F0/1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38A2F1-55C3-4673-9121-F10954B19751}"/>
              </a:ext>
            </a:extLst>
          </p:cNvPr>
          <p:cNvSpPr txBox="1"/>
          <p:nvPr/>
        </p:nvSpPr>
        <p:spPr>
          <a:xfrm>
            <a:off x="2743200" y="3094909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F0/2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51F93B-9D7B-48E6-98AD-2AFCB10CAFE5}"/>
              </a:ext>
            </a:extLst>
          </p:cNvPr>
          <p:cNvSpPr txBox="1"/>
          <p:nvPr/>
        </p:nvSpPr>
        <p:spPr>
          <a:xfrm>
            <a:off x="4282787" y="3085886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F0/3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B2E0BA-122F-47F9-9E77-95061BEC3D27}"/>
              </a:ext>
            </a:extLst>
          </p:cNvPr>
          <p:cNvSpPr txBox="1"/>
          <p:nvPr/>
        </p:nvSpPr>
        <p:spPr>
          <a:xfrm>
            <a:off x="6035386" y="2999341"/>
            <a:ext cx="990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F0/4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309B74-46C6-4921-9EE3-6C05519FC9F5}"/>
              </a:ext>
            </a:extLst>
          </p:cNvPr>
          <p:cNvSpPr txBox="1"/>
          <p:nvPr/>
        </p:nvSpPr>
        <p:spPr>
          <a:xfrm>
            <a:off x="5921086" y="3426426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G0/1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B7DF0D-C56E-4355-961B-A85FA226DC91}"/>
              </a:ext>
            </a:extLst>
          </p:cNvPr>
          <p:cNvSpPr txBox="1"/>
          <p:nvPr/>
        </p:nvSpPr>
        <p:spPr>
          <a:xfrm>
            <a:off x="5105400" y="3411048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G0/2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184356-5102-4897-9FF3-88EFBA56968E}"/>
              </a:ext>
            </a:extLst>
          </p:cNvPr>
          <p:cNvSpPr txBox="1"/>
          <p:nvPr/>
        </p:nvSpPr>
        <p:spPr>
          <a:xfrm>
            <a:off x="3429000" y="3474504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G0/2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BFD947-3A45-4875-A16F-D0C5D5585894}"/>
              </a:ext>
            </a:extLst>
          </p:cNvPr>
          <p:cNvSpPr txBox="1"/>
          <p:nvPr/>
        </p:nvSpPr>
        <p:spPr>
          <a:xfrm>
            <a:off x="1659082" y="3396582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G0/2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0110AF-1027-4E9A-ADF5-5D5F6F8C15EA}"/>
              </a:ext>
            </a:extLst>
          </p:cNvPr>
          <p:cNvSpPr txBox="1"/>
          <p:nvPr/>
        </p:nvSpPr>
        <p:spPr>
          <a:xfrm>
            <a:off x="4386695" y="3430030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G0/1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5852B1-1452-49F6-93A7-4C405D5A8407}"/>
              </a:ext>
            </a:extLst>
          </p:cNvPr>
          <p:cNvSpPr txBox="1"/>
          <p:nvPr/>
        </p:nvSpPr>
        <p:spPr>
          <a:xfrm>
            <a:off x="2705100" y="3461416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G0/1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2C91CA-DCCF-4F7B-B04F-3CE7CAFE0ED4}"/>
              </a:ext>
            </a:extLst>
          </p:cNvPr>
          <p:cNvSpPr txBox="1"/>
          <p:nvPr/>
        </p:nvSpPr>
        <p:spPr>
          <a:xfrm>
            <a:off x="800100" y="1127347"/>
            <a:ext cx="7048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    DESK 11                     DESK 12                     DESK 13                DESK 14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4AEE44-6B5C-4A0B-B6CF-AD05D0D71C77}"/>
              </a:ext>
            </a:extLst>
          </p:cNvPr>
          <p:cNvSpPr txBox="1"/>
          <p:nvPr/>
        </p:nvSpPr>
        <p:spPr>
          <a:xfrm>
            <a:off x="266700" y="250438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Step 5 – Create two VLAN’s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500A65-B387-4887-B156-3AEEE5AF4322}"/>
              </a:ext>
            </a:extLst>
          </p:cNvPr>
          <p:cNvSpPr/>
          <p:nvPr/>
        </p:nvSpPr>
        <p:spPr bwMode="auto">
          <a:xfrm>
            <a:off x="3139786" y="4102899"/>
            <a:ext cx="5791200" cy="2561091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buAutoNum type="arabicPeriod"/>
            </a:pPr>
            <a:r>
              <a:rPr lang="en-US" dirty="0"/>
              <a:t>Create VLANs 10 (“1and3”) and 20 (“2and4”) </a:t>
            </a:r>
            <a:br>
              <a:rPr lang="en-US" dirty="0"/>
            </a:br>
            <a:endParaRPr lang="en-US" dirty="0"/>
          </a:p>
          <a:p>
            <a:pPr marL="342900" indent="-342900">
              <a:buAutoNum type="arabicPeriod"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effectLst/>
              </a:rPr>
              <a:t>Assign Desks #1 and #3 to VLAN 10</a:t>
            </a:r>
          </a:p>
          <a:p>
            <a:pPr marL="342900" indent="-342900">
              <a:buAutoNum type="arabicPeriod"/>
            </a:pPr>
            <a:r>
              <a:rPr lang="en-US" dirty="0"/>
              <a:t>Assign desks #2 and #4 to VLAN 20 </a:t>
            </a:r>
          </a:p>
          <a:p>
            <a:pPr marL="342900" indent="-342900">
              <a:buAutoNum type="arabicPeriod"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effectLst/>
              </a:rPr>
              <a:t>Configure trunk ports. Note to configure trunk mode you need to “SW TRUNK ENCAPS DOT1Q” </a:t>
            </a:r>
            <a:br>
              <a:rPr kumimoji="0" lang="en-US" sz="18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en-US" sz="1800" b="0" i="1" u="none" strike="noStrike" cap="none" normalizeH="0" baseline="0" dirty="0">
                <a:ln>
                  <a:noFill/>
                </a:ln>
                <a:effectLst/>
              </a:rPr>
              <a:t>What does that command do? 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effectLst/>
              </a:rPr>
              <a:t>  </a:t>
            </a:r>
          </a:p>
          <a:p>
            <a:pPr marL="342900" indent="-342900">
              <a:buAutoNum type="arabicPeriod"/>
            </a:pPr>
            <a:r>
              <a:rPr lang="en-US" dirty="0"/>
              <a:t>Ping Desk #1 to Desk #3</a:t>
            </a:r>
          </a:p>
          <a:p>
            <a:pPr marL="342900" indent="-342900">
              <a:buAutoNum type="arabicPeriod"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effectLst/>
              </a:rPr>
              <a:t>Ping Desk #2 to Desk #4</a:t>
            </a:r>
            <a:br>
              <a:rPr kumimoji="0" lang="en-US" sz="1800" b="0" i="0" u="none" strike="noStrike" cap="none" normalizeH="0" baseline="0" dirty="0">
                <a:ln>
                  <a:noFill/>
                </a:ln>
                <a:effectLst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342900" indent="-342900">
              <a:buAutoNum type="arabicPeriod"/>
            </a:pPr>
            <a:endParaRPr kumimoji="0" lang="en-US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01841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9F4AEE44-6B5C-4A0B-B6CF-AD05D0D71C77}"/>
              </a:ext>
            </a:extLst>
          </p:cNvPr>
          <p:cNvSpPr txBox="1"/>
          <p:nvPr/>
        </p:nvSpPr>
        <p:spPr>
          <a:xfrm>
            <a:off x="266700" y="292048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Step 6 – Lab Completion checklist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060227-128F-4EEA-8CB1-7398C6C08BDE}"/>
              </a:ext>
            </a:extLst>
          </p:cNvPr>
          <p:cNvSpPr txBox="1"/>
          <p:nvPr/>
        </p:nvSpPr>
        <p:spPr>
          <a:xfrm>
            <a:off x="457200" y="889843"/>
            <a:ext cx="8382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Ensure all the below items are working, then have show professor: </a:t>
            </a:r>
          </a:p>
          <a:p>
            <a:endParaRPr lang="en-US" sz="1600" dirty="0"/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SHOW INT STATUS - unused ports are labeled “UNUSED” and are shutdown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SHOW CDP – CDP is disabled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SHOW VLAN – VLANs 10 and 20 are created and desk port is in the correct VLAN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PING to other desk in your VLAN  works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PING to other desks NOT in your VLAN timeout </a:t>
            </a:r>
            <a:br>
              <a:rPr lang="en-US" sz="1600" dirty="0"/>
            </a:br>
            <a:endParaRPr lang="en-US" sz="1600" dirty="0"/>
          </a:p>
          <a:p>
            <a:br>
              <a:rPr lang="en-US" sz="1600" dirty="0"/>
            </a:br>
            <a:r>
              <a:rPr lang="en-US" sz="1600" dirty="0"/>
              <a:t>NAME : ________________________________		DESK ##: ____________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YOUR VLAN : ________________</a:t>
            </a:r>
            <a:br>
              <a:rPr lang="en-US" sz="1600" dirty="0"/>
            </a:br>
            <a:br>
              <a:rPr lang="en-US" sz="1600" dirty="0"/>
            </a:br>
            <a:endParaRPr lang="en-US" sz="1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27F571-D84B-4ABF-832B-4DABD7F8FF21}"/>
              </a:ext>
            </a:extLst>
          </p:cNvPr>
          <p:cNvSpPr/>
          <p:nvPr/>
        </p:nvSpPr>
        <p:spPr bwMode="auto">
          <a:xfrm>
            <a:off x="2286000" y="4429273"/>
            <a:ext cx="6705600" cy="1905000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/>
              <a:t>                   AFTER ALL TABLE DESKS HAVE BEEN VERFIED: 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1. Erase the VLAN.DAT file and RELOAD switch</a:t>
            </a:r>
          </a:p>
          <a:p>
            <a:r>
              <a:rPr lang="en-US" sz="1600" dirty="0"/>
              <a:t>2. </a:t>
            </a:r>
            <a:r>
              <a:rPr lang="en-US" sz="1600" dirty="0" err="1"/>
              <a:t>Uncable</a:t>
            </a:r>
            <a:r>
              <a:rPr lang="en-US" sz="1600" dirty="0"/>
              <a:t> </a:t>
            </a:r>
          </a:p>
          <a:p>
            <a:r>
              <a:rPr lang="en-US" sz="1600" dirty="0"/>
              <a:t>2. DISABLE second ETHERNET adapter and ENABLE original adapter</a:t>
            </a:r>
            <a:br>
              <a:rPr lang="en-US" sz="1600" dirty="0"/>
            </a:br>
            <a:r>
              <a:rPr lang="en-US" sz="1600" dirty="0"/>
              <a:t>3. Ensure your workstation has Internet access</a:t>
            </a:r>
          </a:p>
          <a:p>
            <a:r>
              <a:rPr lang="en-US" sz="1600" dirty="0"/>
              <a:t>4. Restart the workstation</a:t>
            </a:r>
          </a:p>
        </p:txBody>
      </p:sp>
    </p:spTree>
    <p:extLst>
      <p:ext uri="{BB962C8B-B14F-4D97-AF65-F5344CB8AC3E}">
        <p14:creationId xmlns:p14="http://schemas.microsoft.com/office/powerpoint/2010/main" val="30493827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FF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cs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FF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cs typeface="Arial" panose="020B0604020202020204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5926</TotalTime>
  <Words>884</Words>
  <Application>Microsoft Office PowerPoint</Application>
  <PresentationFormat>On-screen Show (4:3)</PresentationFormat>
  <Paragraphs>103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AT</dc:creator>
  <cp:lastModifiedBy>Andrew Tokash</cp:lastModifiedBy>
  <cp:revision>182</cp:revision>
  <dcterms:created xsi:type="dcterms:W3CDTF">2018-12-09T17:07:11Z</dcterms:created>
  <dcterms:modified xsi:type="dcterms:W3CDTF">2020-03-02T13:44:42Z</dcterms:modified>
</cp:coreProperties>
</file>